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T Sans Narrow"/>
      <p:regular r:id="rId19"/>
      <p:bold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bold.fntdata"/><Relationship Id="rId11" Type="http://schemas.openxmlformats.org/officeDocument/2006/relationships/slide" Target="slides/slide6.xml"/><Relationship Id="rId22" Type="http://schemas.openxmlformats.org/officeDocument/2006/relationships/font" Target="fonts/OpenSans-bold.fntdata"/><Relationship Id="rId10" Type="http://schemas.openxmlformats.org/officeDocument/2006/relationships/slide" Target="slides/slide5.xml"/><Relationship Id="rId21" Type="http://schemas.openxmlformats.org/officeDocument/2006/relationships/font" Target="fonts/OpenSans-regular.fntdata"/><Relationship Id="rId13" Type="http://schemas.openxmlformats.org/officeDocument/2006/relationships/slide" Target="slides/slide8.xml"/><Relationship Id="rId24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TSansNarrow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bccb2a3c8_0_10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bccb2a3c8_0_1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cbccb2a3c8_0_10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cbccb2a3c8_0_10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cbccb2a3c8_0_1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cbccb2a3c8_0_1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cbccb2a3c8_0_1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cbccb2a3c8_0_1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cbccb2a3c8_0_10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cbccb2a3c8_0_1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cbccb2a3c8_0_10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cbccb2a3c8_0_10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cbccb2a3c8_0_10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cbccb2a3c8_0_10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cbccb2a3c8_0_10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cbccb2a3c8_0_10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cbccb2a3c8_0_10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cbccb2a3c8_0_10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cbccb2a3c8_0_1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cbccb2a3c8_0_1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cbccb2a3c8_0_1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cbccb2a3c8_0_1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bccb2a3c8_0_1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bccb2a3c8_0_1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Ache seu orgânico</a:t>
            </a:r>
            <a:endParaRPr>
              <a:solidFill>
                <a:srgbClr val="4A8850"/>
              </a:solidFill>
            </a:endParaRPr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Uma plataforma que une pessoas</a:t>
            </a:r>
            <a:endParaRPr>
              <a:solidFill>
                <a:srgbClr val="4A885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Acesso produtores</a:t>
            </a:r>
            <a:endParaRPr>
              <a:solidFill>
                <a:srgbClr val="4A8850"/>
              </a:solidFill>
            </a:endParaRPr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  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46437"/>
            <a:ext cx="8615049" cy="274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Evolução do projeto</a:t>
            </a:r>
            <a:endParaRPr>
              <a:solidFill>
                <a:srgbClr val="4A8850"/>
              </a:solidFill>
            </a:endParaRPr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Monolito: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Toda lógica em um lugar só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Banco de dados + Backend + Frontend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Django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MySQL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Menos usabilidade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Pior experiência do usuário</a:t>
            </a:r>
            <a:endParaRPr>
              <a:solidFill>
                <a:srgbClr val="4A885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Evolução do projeto</a:t>
            </a:r>
            <a:endParaRPr>
              <a:solidFill>
                <a:srgbClr val="4A885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Divisão das funções(Microserviços):</a:t>
            </a:r>
            <a:endParaRPr>
              <a:solidFill>
                <a:srgbClr val="4A8850"/>
              </a:solidFill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rgbClr val="4A8850"/>
              </a:buClr>
              <a:buSzPct val="100000"/>
              <a:buChar char="-"/>
            </a:pPr>
            <a:r>
              <a:rPr lang="en">
                <a:solidFill>
                  <a:srgbClr val="4A8850"/>
                </a:solidFill>
              </a:rPr>
              <a:t>Backend:</a:t>
            </a:r>
            <a:endParaRPr>
              <a:solidFill>
                <a:srgbClr val="4A885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ct val="100000"/>
              <a:buChar char="-"/>
            </a:pPr>
            <a:r>
              <a:rPr lang="en">
                <a:solidFill>
                  <a:srgbClr val="4A8850"/>
                </a:solidFill>
              </a:rPr>
              <a:t>Django Rest Framework</a:t>
            </a:r>
            <a:endParaRPr>
              <a:solidFill>
                <a:srgbClr val="4A885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ct val="100000"/>
              <a:buChar char="-"/>
            </a:pPr>
            <a:r>
              <a:rPr lang="en">
                <a:solidFill>
                  <a:srgbClr val="4A8850"/>
                </a:solidFill>
              </a:rPr>
              <a:t>Autenticação JWT</a:t>
            </a:r>
            <a:endParaRPr>
              <a:solidFill>
                <a:srgbClr val="4A885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ct val="100000"/>
              <a:buChar char="-"/>
            </a:pPr>
            <a:r>
              <a:rPr lang="en">
                <a:solidFill>
                  <a:srgbClr val="4A8850"/>
                </a:solidFill>
              </a:rPr>
              <a:t>Lógica</a:t>
            </a:r>
            <a:r>
              <a:rPr lang="en">
                <a:solidFill>
                  <a:srgbClr val="4A8850"/>
                </a:solidFill>
              </a:rPr>
              <a:t> de negócio</a:t>
            </a:r>
            <a:endParaRPr>
              <a:solidFill>
                <a:srgbClr val="4A885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ct val="100000"/>
              <a:buChar char="-"/>
            </a:pPr>
            <a:r>
              <a:rPr lang="en">
                <a:solidFill>
                  <a:srgbClr val="4A8850"/>
                </a:solidFill>
              </a:rPr>
              <a:t>Cadastro das informações</a:t>
            </a:r>
            <a:endParaRPr>
              <a:solidFill>
                <a:srgbClr val="4A8850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850"/>
              </a:solidFill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rgbClr val="4A8850"/>
              </a:buClr>
              <a:buSzPct val="100000"/>
              <a:buChar char="-"/>
            </a:pPr>
            <a:r>
              <a:rPr lang="en">
                <a:solidFill>
                  <a:srgbClr val="4A8850"/>
                </a:solidFill>
              </a:rPr>
              <a:t>Frontend:</a:t>
            </a:r>
            <a:endParaRPr>
              <a:solidFill>
                <a:srgbClr val="4A885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ct val="100000"/>
              <a:buChar char="-"/>
            </a:pPr>
            <a:r>
              <a:rPr lang="en">
                <a:solidFill>
                  <a:srgbClr val="4A8850"/>
                </a:solidFill>
              </a:rPr>
              <a:t>React</a:t>
            </a:r>
            <a:endParaRPr>
              <a:solidFill>
                <a:srgbClr val="4A885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ct val="100000"/>
              <a:buChar char="-"/>
            </a:pPr>
            <a:r>
              <a:rPr lang="en">
                <a:solidFill>
                  <a:srgbClr val="4A8850"/>
                </a:solidFill>
              </a:rPr>
              <a:t>Autenticação JWT</a:t>
            </a:r>
            <a:endParaRPr>
              <a:solidFill>
                <a:srgbClr val="4A885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ct val="100000"/>
              <a:buChar char="-"/>
            </a:pPr>
            <a:r>
              <a:rPr lang="en">
                <a:solidFill>
                  <a:srgbClr val="4A8850"/>
                </a:solidFill>
              </a:rPr>
              <a:t>Usabilidade</a:t>
            </a:r>
            <a:endParaRPr>
              <a:solidFill>
                <a:srgbClr val="4A885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ct val="100000"/>
              <a:buChar char="-"/>
            </a:pPr>
            <a:r>
              <a:rPr lang="en">
                <a:solidFill>
                  <a:srgbClr val="4A8850"/>
                </a:solidFill>
              </a:rPr>
              <a:t>Experiência do usuário</a:t>
            </a:r>
            <a:endParaRPr>
              <a:solidFill>
                <a:srgbClr val="4A885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4A885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025" y="157950"/>
            <a:ext cx="5081947" cy="24137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/>
          <p:nvPr/>
        </p:nvSpPr>
        <p:spPr>
          <a:xfrm>
            <a:off x="2000650" y="2777025"/>
            <a:ext cx="1231800" cy="8211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4A885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25"/>
          <p:cNvSpPr/>
          <p:nvPr/>
        </p:nvSpPr>
        <p:spPr>
          <a:xfrm>
            <a:off x="3956550" y="2627750"/>
            <a:ext cx="4815000" cy="21873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?</a:t>
            </a:r>
            <a:endParaRPr sz="10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Objetivo</a:t>
            </a:r>
            <a:endParaRPr>
              <a:solidFill>
                <a:srgbClr val="4A8850"/>
              </a:solidFill>
            </a:endParaRPr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4A8850"/>
                </a:solidFill>
              </a:rPr>
              <a:t>Criar uma plataforma para unir consumidores a procura de produtos orgânicos e produtores que querem aumentar o alcance de seus produtos. A proposta é incentivar a agricultura orgânica em oposição a agricultura tradicional, ajudando a desenvolver um mercado mais sustentável.</a:t>
            </a:r>
            <a:endParaRPr>
              <a:solidFill>
                <a:srgbClr val="4A885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ODS</a:t>
            </a:r>
            <a:endParaRPr>
              <a:solidFill>
                <a:srgbClr val="4A8850"/>
              </a:solidFill>
            </a:endParaRPr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950550" y="1152425"/>
            <a:ext cx="7242900" cy="28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550" y="1152425"/>
            <a:ext cx="7185070" cy="369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Sistema</a:t>
            </a:r>
            <a:endParaRPr>
              <a:solidFill>
                <a:srgbClr val="4A8850"/>
              </a:solidFill>
            </a:endParaRPr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Autenticação/Autorização</a:t>
            </a:r>
            <a:endParaRPr>
              <a:solidFill>
                <a:srgbClr val="4A885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400"/>
              <a:buChar char="-"/>
            </a:pPr>
            <a:r>
              <a:rPr lang="en">
                <a:solidFill>
                  <a:srgbClr val="4A8850"/>
                </a:solidFill>
              </a:rPr>
              <a:t>Usuario anônimo</a:t>
            </a:r>
            <a:endParaRPr>
              <a:solidFill>
                <a:srgbClr val="4A885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400"/>
              <a:buChar char="-"/>
            </a:pPr>
            <a:r>
              <a:rPr lang="en">
                <a:solidFill>
                  <a:srgbClr val="4A8850"/>
                </a:solidFill>
              </a:rPr>
              <a:t>Usuário comum</a:t>
            </a:r>
            <a:endParaRPr>
              <a:solidFill>
                <a:srgbClr val="4A885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400"/>
              <a:buChar char="-"/>
            </a:pPr>
            <a:r>
              <a:rPr lang="en">
                <a:solidFill>
                  <a:srgbClr val="4A8850"/>
                </a:solidFill>
              </a:rPr>
              <a:t>Usuário produtor/comerciante/feiras</a:t>
            </a:r>
            <a:endParaRPr>
              <a:solidFill>
                <a:srgbClr val="4A885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85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4A885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Usuario </a:t>
            </a:r>
            <a:r>
              <a:rPr lang="en">
                <a:solidFill>
                  <a:srgbClr val="4A8850"/>
                </a:solidFill>
              </a:rPr>
              <a:t>anônimo</a:t>
            </a:r>
            <a:endParaRPr>
              <a:solidFill>
                <a:srgbClr val="4A8850"/>
              </a:solidFill>
            </a:endParaRPr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Pode ver e consultar o mapa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Não pode ver informações detalhadas</a:t>
            </a:r>
            <a:endParaRPr>
              <a:solidFill>
                <a:srgbClr val="4A885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Usuario comum</a:t>
            </a:r>
            <a:endParaRPr>
              <a:solidFill>
                <a:srgbClr val="4A8850"/>
              </a:solidFill>
            </a:endParaRPr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Pode consultar o mapa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Ver todos os produtos disponíveis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Ver informações detalhadas de produtores/eventos</a:t>
            </a:r>
            <a:endParaRPr>
              <a:solidFill>
                <a:srgbClr val="4A885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Usuario produtor</a:t>
            </a:r>
            <a:endParaRPr>
              <a:solidFill>
                <a:srgbClr val="4A8850"/>
              </a:solidFill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Pode consultar o mapa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Ver todos os produtos disponíveis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Ver informações detalhadas de produtores/eventos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Cadastrar informações de contato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Cadastrar tipos de produto disponíveis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Divulgação de eventos (feiras)</a:t>
            </a:r>
            <a:endParaRPr>
              <a:solidFill>
                <a:srgbClr val="4A885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A8850"/>
              </a:buClr>
              <a:buSzPts val="1800"/>
              <a:buChar char="-"/>
            </a:pPr>
            <a:r>
              <a:rPr lang="en">
                <a:solidFill>
                  <a:srgbClr val="4A8850"/>
                </a:solidFill>
              </a:rPr>
              <a:t>Divulgação do estabelecimento como um todo</a:t>
            </a:r>
            <a:endParaRPr>
              <a:solidFill>
                <a:srgbClr val="4A885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Mapa</a:t>
            </a:r>
            <a:endParaRPr>
              <a:solidFill>
                <a:srgbClr val="4A8850"/>
              </a:solidFill>
            </a:endParaRPr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Microserviço -&gt; OpenStreetMap (Leaflet)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6225" y="1730050"/>
            <a:ext cx="6831549" cy="3099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10250"/>
            <a:ext cx="5808985" cy="293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1500" y="0"/>
            <a:ext cx="5742502" cy="317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850"/>
                </a:solidFill>
              </a:rPr>
              <a:t>Consulta</a:t>
            </a:r>
            <a:endParaRPr>
              <a:solidFill>
                <a:srgbClr val="4A885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